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18"/>
  </p:notesMasterIdLst>
  <p:sldIdLst>
    <p:sldId id="262" r:id="rId2"/>
    <p:sldId id="263" r:id="rId3"/>
    <p:sldId id="270" r:id="rId4"/>
    <p:sldId id="266" r:id="rId5"/>
    <p:sldId id="268" r:id="rId6"/>
    <p:sldId id="274" r:id="rId7"/>
    <p:sldId id="269" r:id="rId8"/>
    <p:sldId id="257" r:id="rId9"/>
    <p:sldId id="256" r:id="rId10"/>
    <p:sldId id="258" r:id="rId11"/>
    <p:sldId id="259" r:id="rId12"/>
    <p:sldId id="271" r:id="rId13"/>
    <p:sldId id="265" r:id="rId14"/>
    <p:sldId id="264" r:id="rId15"/>
    <p:sldId id="26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5F8"/>
    <a:srgbClr val="00FFFF"/>
    <a:srgbClr val="3AE663"/>
    <a:srgbClr val="351EDC"/>
    <a:srgbClr val="E425F3"/>
    <a:srgbClr val="FF0066"/>
    <a:srgbClr val="08F6DA"/>
    <a:srgbClr val="A586F2"/>
    <a:srgbClr val="31B0C1"/>
    <a:srgbClr val="3123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56" autoAdjust="0"/>
    <p:restoredTop sz="91741" autoAdjust="0"/>
  </p:normalViewPr>
  <p:slideViewPr>
    <p:cSldViewPr snapToGrid="0">
      <p:cViewPr>
        <p:scale>
          <a:sx n="71" d="100"/>
          <a:sy n="71" d="100"/>
        </p:scale>
        <p:origin x="-2160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1721C-4B8F-4C2A-9DD0-58C36CEEB79E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D2EAC237-0FE2-463E-AE06-4FB975E2B936}">
      <dgm:prSet phldrT="[Text]"/>
      <dgm:spPr>
        <a:gradFill rotWithShape="0">
          <a:gsLst>
            <a:gs pos="44252">
              <a:srgbClr val="FFC000"/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FFC000"/>
            </a:gs>
            <a:gs pos="83000">
              <a:srgbClr val="FFC000"/>
            </a:gs>
            <a:gs pos="100000">
              <a:schemeClr val="tx1"/>
            </a:gs>
          </a:gsLst>
          <a:lin ang="5400000" scaled="1"/>
        </a:gradFill>
      </dgm:spPr>
      <dgm:t>
        <a:bodyPr/>
        <a:lstStyle/>
        <a:p>
          <a:r>
            <a:rPr lang="en-US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COMPUTER EDUCATION</a:t>
          </a:r>
          <a:endParaRPr lang="en-US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55286ABA-E268-4318-96CC-F12691510DA6}" type="parTrans" cxnId="{3717DFAD-1F72-4960-A785-BE87232C5922}">
      <dgm:prSet/>
      <dgm:spPr/>
      <dgm:t>
        <a:bodyPr/>
        <a:lstStyle/>
        <a:p>
          <a:endParaRPr lang="en-US"/>
        </a:p>
      </dgm:t>
    </dgm:pt>
    <dgm:pt modelId="{86860788-BC00-4AE6-9435-AAA01ECAB0CF}" type="sibTrans" cxnId="{3717DFAD-1F72-4960-A785-BE87232C5922}">
      <dgm:prSet/>
      <dgm:spPr/>
      <dgm:t>
        <a:bodyPr/>
        <a:lstStyle/>
        <a:p>
          <a:endParaRPr lang="en-US"/>
        </a:p>
      </dgm:t>
    </dgm:pt>
    <dgm:pt modelId="{9291789F-9ADF-4C70-86D4-61C15D122952}" type="pres">
      <dgm:prSet presAssocID="{9051721C-4B8F-4C2A-9DD0-58C36CEEB79E}" presName="Name0" presStyleCnt="0">
        <dgm:presLayoutVars>
          <dgm:chMax/>
          <dgm:chPref/>
          <dgm:dir/>
        </dgm:presLayoutVars>
      </dgm:prSet>
      <dgm:spPr/>
    </dgm:pt>
    <dgm:pt modelId="{CDC6BA93-5248-46B2-A77C-F203B8F589C1}" type="pres">
      <dgm:prSet presAssocID="{D2EAC237-0FE2-463E-AE06-4FB975E2B936}" presName="composite" presStyleCnt="0"/>
      <dgm:spPr/>
    </dgm:pt>
    <dgm:pt modelId="{1917A9D0-07F0-4D28-AFA6-FBFCCC75C792}" type="pres">
      <dgm:prSet presAssocID="{D2EAC237-0FE2-463E-AE06-4FB975E2B936}" presName="Accent" presStyleLbl="alignNode1" presStyleIdx="0" presStyleCnt="1">
        <dgm:presLayoutVars>
          <dgm:chMax val="0"/>
          <dgm:chPref val="0"/>
        </dgm:presLayoutVars>
      </dgm:prSet>
      <dgm:spPr/>
    </dgm:pt>
    <dgm:pt modelId="{16EF158D-0E7C-43DD-BD50-FD24B38D27C3}" type="pres">
      <dgm:prSet presAssocID="{D2EAC237-0FE2-463E-AE06-4FB975E2B936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5E99A1B7-1C5C-4901-BBC0-11B180ECDB52}" type="pres">
      <dgm:prSet presAssocID="{D2EAC237-0FE2-463E-AE06-4FB975E2B936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C4E38-54A0-4BA8-AC47-53DF81A9E39E}" type="pres">
      <dgm:prSet presAssocID="{D2EAC237-0FE2-463E-AE06-4FB975E2B936}" presName="Space" presStyleCnt="0">
        <dgm:presLayoutVars>
          <dgm:chMax val="0"/>
          <dgm:chPref val="0"/>
        </dgm:presLayoutVars>
      </dgm:prSet>
      <dgm:spPr/>
    </dgm:pt>
  </dgm:ptLst>
  <dgm:cxnLst>
    <dgm:cxn modelId="{3717DFAD-1F72-4960-A785-BE87232C5922}" srcId="{9051721C-4B8F-4C2A-9DD0-58C36CEEB79E}" destId="{D2EAC237-0FE2-463E-AE06-4FB975E2B936}" srcOrd="0" destOrd="0" parTransId="{55286ABA-E268-4318-96CC-F12691510DA6}" sibTransId="{86860788-BC00-4AE6-9435-AAA01ECAB0CF}"/>
    <dgm:cxn modelId="{B88C91C5-8078-402A-A74C-6AC38C615FE3}" type="presOf" srcId="{D2EAC237-0FE2-463E-AE06-4FB975E2B936}" destId="{5E99A1B7-1C5C-4901-BBC0-11B180ECDB52}" srcOrd="0" destOrd="0" presId="urn:microsoft.com/office/officeart/2008/layout/AlternatingPictureCircles"/>
    <dgm:cxn modelId="{9B15BF9D-2B49-4255-A3A7-4F4F50FB994B}" type="presOf" srcId="{9051721C-4B8F-4C2A-9DD0-58C36CEEB79E}" destId="{9291789F-9ADF-4C70-86D4-61C15D122952}" srcOrd="0" destOrd="0" presId="urn:microsoft.com/office/officeart/2008/layout/AlternatingPictureCircles"/>
    <dgm:cxn modelId="{4CB52958-31EB-42ED-9731-CCA72A15237A}" type="presParOf" srcId="{9291789F-9ADF-4C70-86D4-61C15D122952}" destId="{CDC6BA93-5248-46B2-A77C-F203B8F589C1}" srcOrd="0" destOrd="0" presId="urn:microsoft.com/office/officeart/2008/layout/AlternatingPictureCircles"/>
    <dgm:cxn modelId="{738F7ADD-058F-40DA-8ADB-A07B71895794}" type="presParOf" srcId="{CDC6BA93-5248-46B2-A77C-F203B8F589C1}" destId="{1917A9D0-07F0-4D28-AFA6-FBFCCC75C792}" srcOrd="0" destOrd="0" presId="urn:microsoft.com/office/officeart/2008/layout/AlternatingPictureCircles"/>
    <dgm:cxn modelId="{AF64E0F9-E1EE-4A3C-BFF7-B624A078257E}" type="presParOf" srcId="{CDC6BA93-5248-46B2-A77C-F203B8F589C1}" destId="{16EF158D-0E7C-43DD-BD50-FD24B38D27C3}" srcOrd="1" destOrd="0" presId="urn:microsoft.com/office/officeart/2008/layout/AlternatingPictureCircles"/>
    <dgm:cxn modelId="{AB486442-CCAA-4C4E-B1AB-41390A0D36DC}" type="presParOf" srcId="{CDC6BA93-5248-46B2-A77C-F203B8F589C1}" destId="{5E99A1B7-1C5C-4901-BBC0-11B180ECDB52}" srcOrd="2" destOrd="0" presId="urn:microsoft.com/office/officeart/2008/layout/AlternatingPictureCircles"/>
    <dgm:cxn modelId="{C6A54B51-4930-4E98-BCEE-2E7966991EF1}" type="presParOf" srcId="{CDC6BA93-5248-46B2-A77C-F203B8F589C1}" destId="{8CCC4E38-54A0-4BA8-AC47-53DF81A9E39E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7A9D0-07F0-4D28-AFA6-FBFCCC75C792}">
      <dsp:nvSpPr>
        <dsp:cNvPr id="0" name=""/>
        <dsp:cNvSpPr/>
      </dsp:nvSpPr>
      <dsp:spPr>
        <a:xfrm>
          <a:off x="4961217" y="284417"/>
          <a:ext cx="5086598" cy="5086376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F158D-0E7C-43DD-BD50-FD24B38D27C3}">
      <dsp:nvSpPr>
        <dsp:cNvPr id="0" name=""/>
        <dsp:cNvSpPr/>
      </dsp:nvSpPr>
      <dsp:spPr>
        <a:xfrm>
          <a:off x="1205" y="462432"/>
          <a:ext cx="6256024" cy="47301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9A1B7-1C5C-4901-BBC0-11B180ECDB52}">
      <dsp:nvSpPr>
        <dsp:cNvPr id="0" name=""/>
        <dsp:cNvSpPr/>
      </dsp:nvSpPr>
      <dsp:spPr>
        <a:xfrm>
          <a:off x="5520813" y="843894"/>
          <a:ext cx="3967406" cy="3967232"/>
        </a:xfrm>
        <a:prstGeom prst="ellipse">
          <a:avLst/>
        </a:prstGeom>
        <a:gradFill rotWithShape="0">
          <a:gsLst>
            <a:gs pos="44252">
              <a:srgbClr val="FFC000"/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FFC000"/>
            </a:gs>
            <a:gs pos="83000">
              <a:srgbClr val="FFC000"/>
            </a:gs>
            <a:gs pos="100000">
              <a:schemeClr val="tx1"/>
            </a:gs>
          </a:gsLst>
          <a:lin ang="5400000" scaled="1"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COMPUTER EDUCATION</a:t>
          </a:r>
          <a:endParaRPr lang="en-US" sz="44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sp:txBody>
      <dsp:txXfrm>
        <a:off x="6101826" y="1424882"/>
        <a:ext cx="2805380" cy="2805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AE429-4EEB-4DAB-BD8F-528F8BA8CA49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CCD4B-02CD-45B7-BF7C-D8AFD32A1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500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CCD4B-02CD-45B7-BF7C-D8AFD32A111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935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9C65-5FD8-496B-A14E-AC1D17A5CDC5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ED-75D2-4B85-A37F-92F90C317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9C65-5FD8-496B-A14E-AC1D17A5CDC5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ED-75D2-4B85-A37F-92F90C317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9C65-5FD8-496B-A14E-AC1D17A5CDC5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ED-75D2-4B85-A37F-92F90C317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9C65-5FD8-496B-A14E-AC1D17A5CDC5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ED-75D2-4B85-A37F-92F90C317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9C65-5FD8-496B-A14E-AC1D17A5CDC5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ED-75D2-4B85-A37F-92F90C317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9C65-5FD8-496B-A14E-AC1D17A5CDC5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ED-75D2-4B85-A37F-92F90C317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9C65-5FD8-496B-A14E-AC1D17A5CDC5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ED-75D2-4B85-A37F-92F90C317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9C65-5FD8-496B-A14E-AC1D17A5CDC5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ED-75D2-4B85-A37F-92F90C317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9C65-5FD8-496B-A14E-AC1D17A5CDC5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ED-75D2-4B85-A37F-92F90C317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9C65-5FD8-496B-A14E-AC1D17A5CDC5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FED-75D2-4B85-A37F-92F90C317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9C65-5FD8-496B-A14E-AC1D17A5CDC5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F862FED-75D2-4B85-A37F-92F90C3170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589C65-5FD8-496B-A14E-AC1D17A5CDC5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862FED-75D2-4B85-A37F-92F90C3170B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20" y="1"/>
            <a:ext cx="12152180" cy="6866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7563" y="548640"/>
            <a:ext cx="1015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latin typeface="Adobe Caslon Pro Bold" panose="0205070206050A020403" pitchFamily="18" charset="0"/>
              </a:rPr>
              <a:t>SUCCESS INSTITUTION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1494" y="1492055"/>
            <a:ext cx="71229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– </a:t>
            </a:r>
            <a:r>
              <a:rPr lang="en-US" sz="20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Select the goal</a:t>
            </a:r>
          </a:p>
          <a:p>
            <a:r>
              <a:rPr lang="en-US" sz="4000" b="1" dirty="0" smtClean="0">
                <a:latin typeface="Arial Black" panose="020B0A040201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UNDERSTAND THE knowledge</a:t>
            </a:r>
          </a:p>
          <a:p>
            <a:r>
              <a:rPr lang="en-US" sz="4000" b="1" dirty="0" smtClean="0">
                <a:latin typeface="Arial Black" panose="020B0A04020102020204" pitchFamily="34" charset="0"/>
              </a:rPr>
              <a:t>  </a:t>
            </a:r>
            <a:r>
              <a:rPr lang="en-US" sz="4000" b="1" dirty="0" smtClean="0">
                <a:solidFill>
                  <a:srgbClr val="E425F3"/>
                </a:solidFill>
                <a:latin typeface="Arial Black" panose="020B0A04020102020204" pitchFamily="34" charset="0"/>
              </a:rPr>
              <a:t>C</a:t>
            </a:r>
            <a:r>
              <a:rPr lang="en-US" sz="4000" b="1" dirty="0" smtClean="0">
                <a:solidFill>
                  <a:srgbClr val="E425F3"/>
                </a:solidFill>
              </a:rPr>
              <a:t> </a:t>
            </a:r>
            <a:r>
              <a:rPr lang="en-US" b="1" dirty="0" smtClean="0">
                <a:solidFill>
                  <a:srgbClr val="E425F3"/>
                </a:solidFill>
                <a:latin typeface="Arial Black" panose="020B0A04020102020204" pitchFamily="34" charset="0"/>
              </a:rPr>
              <a:t>–</a:t>
            </a:r>
            <a:r>
              <a:rPr lang="en-US" sz="2000" b="1" dirty="0" smtClean="0">
                <a:solidFill>
                  <a:srgbClr val="E425F3"/>
                </a:solidFill>
                <a:latin typeface="Algerian" panose="04020705040A02060702" pitchFamily="82" charset="0"/>
              </a:rPr>
              <a:t>conditioned reflex</a:t>
            </a:r>
          </a:p>
          <a:p>
            <a:r>
              <a:rPr lang="en-US" sz="4000" b="1" dirty="0" smtClean="0">
                <a:latin typeface="Arial Black" panose="020B0A04020102020204" pitchFamily="34" charset="0"/>
              </a:rPr>
              <a:t>   </a:t>
            </a:r>
            <a:r>
              <a:rPr lang="en-US" sz="4000" b="1" dirty="0" smtClean="0">
                <a:solidFill>
                  <a:srgbClr val="351EDC"/>
                </a:solidFill>
                <a:latin typeface="Arial Black" panose="020B0A04020102020204" pitchFamily="34" charset="0"/>
              </a:rPr>
              <a:t>C</a:t>
            </a:r>
            <a:r>
              <a:rPr lang="en-US" b="1" dirty="0" smtClean="0">
                <a:solidFill>
                  <a:srgbClr val="351EDC"/>
                </a:solidFill>
              </a:rPr>
              <a:t> </a:t>
            </a:r>
            <a:r>
              <a:rPr lang="en-US" b="1" dirty="0" smtClean="0">
                <a:solidFill>
                  <a:srgbClr val="351EDC"/>
                </a:solidFill>
                <a:latin typeface="Arial Black" panose="020B0A04020102020204" pitchFamily="34" charset="0"/>
              </a:rPr>
              <a:t>–</a:t>
            </a:r>
            <a:r>
              <a:rPr lang="en-US" b="1" dirty="0" smtClean="0">
                <a:solidFill>
                  <a:srgbClr val="351EDC"/>
                </a:solidFill>
              </a:rPr>
              <a:t> </a:t>
            </a:r>
            <a:r>
              <a:rPr lang="en-US" sz="2000" b="1" dirty="0" smtClean="0">
                <a:solidFill>
                  <a:srgbClr val="351EDC"/>
                </a:solidFill>
                <a:latin typeface="Algerian" panose="04020705040A02060702" pitchFamily="82" charset="0"/>
              </a:rPr>
              <a:t>Challenging carrier</a:t>
            </a:r>
          </a:p>
          <a:p>
            <a:r>
              <a:rPr lang="en-US" sz="4000" b="1" dirty="0" smtClean="0">
                <a:latin typeface="Arial Black" panose="020B0A04020102020204" pitchFamily="34" charset="0"/>
              </a:rPr>
              <a:t>    </a:t>
            </a:r>
            <a:r>
              <a:rPr lang="en-US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–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Algerian" panose="04020705040A02060702" pitchFamily="82" charset="0"/>
              </a:rPr>
              <a:t>enthusiastic attitude</a:t>
            </a:r>
          </a:p>
          <a:p>
            <a:r>
              <a:rPr lang="en-US" sz="4000" b="1" dirty="0" smtClean="0">
                <a:latin typeface="Arial Black" panose="020B0A04020102020204" pitchFamily="34" charset="0"/>
              </a:rPr>
              <a:t>     </a:t>
            </a:r>
            <a:r>
              <a:rPr lang="en-US" sz="4000" b="1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S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–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sz="2000" b="1" dirty="0" smtClean="0">
                <a:solidFill>
                  <a:srgbClr val="00FFFF"/>
                </a:solidFill>
                <a:latin typeface="Algerian" panose="04020705040A02060702" pitchFamily="82" charset="0"/>
              </a:rPr>
              <a:t>Serve the society</a:t>
            </a:r>
          </a:p>
          <a:p>
            <a:r>
              <a:rPr lang="en-US" sz="4000" b="1" dirty="0" smtClean="0">
                <a:latin typeface="Arial Black" panose="020B0A04020102020204" pitchFamily="34" charset="0"/>
              </a:rPr>
              <a:t>      </a:t>
            </a:r>
            <a:r>
              <a:rPr lang="en-US" sz="4000" b="1" dirty="0" smtClean="0">
                <a:solidFill>
                  <a:srgbClr val="3AE663"/>
                </a:solidFill>
                <a:latin typeface="Arial Black" panose="020B0A04020102020204" pitchFamily="34" charset="0"/>
              </a:rPr>
              <a:t>S</a:t>
            </a:r>
            <a:r>
              <a:rPr lang="en-US" b="1" dirty="0" smtClean="0">
                <a:solidFill>
                  <a:srgbClr val="3AE663"/>
                </a:solidFill>
              </a:rPr>
              <a:t> </a:t>
            </a:r>
            <a:r>
              <a:rPr lang="en-US" b="1" dirty="0" smtClean="0">
                <a:solidFill>
                  <a:srgbClr val="3AE663"/>
                </a:solidFill>
                <a:latin typeface="Arial Black" panose="020B0A04020102020204" pitchFamily="34" charset="0"/>
              </a:rPr>
              <a:t>–</a:t>
            </a:r>
            <a:r>
              <a:rPr lang="en-US" b="1" dirty="0" smtClean="0">
                <a:solidFill>
                  <a:srgbClr val="3AE663"/>
                </a:solidFill>
              </a:rPr>
              <a:t> </a:t>
            </a:r>
            <a:r>
              <a:rPr lang="en-US" sz="2000" b="1" dirty="0" smtClean="0">
                <a:solidFill>
                  <a:srgbClr val="3AE663"/>
                </a:solidFill>
                <a:latin typeface="Algerian" panose="04020705040A02060702" pitchFamily="82" charset="0"/>
              </a:rPr>
              <a:t>save the </a:t>
            </a:r>
            <a:r>
              <a:rPr lang="en-US" sz="2000" b="1" dirty="0" err="1" smtClean="0">
                <a:solidFill>
                  <a:srgbClr val="3AE663"/>
                </a:solidFill>
                <a:latin typeface="Algerian" panose="04020705040A02060702" pitchFamily="82" charset="0"/>
              </a:rPr>
              <a:t>WOrld</a:t>
            </a:r>
            <a:endParaRPr lang="en-US" sz="2000" b="1" dirty="0" smtClean="0">
              <a:solidFill>
                <a:srgbClr val="3AE663"/>
              </a:solidFill>
              <a:latin typeface="Algerian" panose="04020705040A02060702" pitchFamily="82" charset="0"/>
            </a:endParaRPr>
          </a:p>
          <a:p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9609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8104">
        <p15:prstTrans prst="curtains"/>
      </p:transition>
    </mc:Choice>
    <mc:Fallback>
      <p:transition spd="slow" advClick="0" advTm="181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666" y="-2"/>
            <a:ext cx="9416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13462">
                  <a:solidFill>
                    <a:srgbClr val="00B0F0"/>
                  </a:solidFill>
                  <a:prstDash val="solid"/>
                </a:ln>
                <a:solidFill>
                  <a:srgbClr val="3123E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REGULAR &amp; WEEKEND CLASSES (100% PRACTICAL TRAINING)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13462">
                  <a:solidFill>
                    <a:srgbClr val="00B0F0"/>
                  </a:solidFill>
                  <a:prstDash val="solid"/>
                </a:ln>
                <a:solidFill>
                  <a:srgbClr val="3123E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FREE SPOKEN ENGLISH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13462">
                  <a:solidFill>
                    <a:srgbClr val="00B0F0"/>
                  </a:solidFill>
                  <a:prstDash val="solid"/>
                </a:ln>
                <a:solidFill>
                  <a:srgbClr val="3123E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UNIVERSAL JOB OPPORTUNITIES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13462">
                  <a:solidFill>
                    <a:srgbClr val="00B0F0"/>
                  </a:solidFill>
                  <a:prstDash val="solid"/>
                </a:ln>
                <a:solidFill>
                  <a:srgbClr val="3123E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ADDITIONAL SKILL TRAINING</a:t>
            </a:r>
            <a:endParaRPr lang="en-US" sz="3200" b="1" dirty="0">
              <a:ln w="13462">
                <a:solidFill>
                  <a:srgbClr val="00B0F0"/>
                </a:solidFill>
                <a:prstDash val="solid"/>
              </a:ln>
              <a:solidFill>
                <a:srgbClr val="3123E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8958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905">
        <p:blinds dir="vert"/>
      </p:transition>
    </mc:Choice>
    <mc:Fallback>
      <p:transition spd="slow" advClick="0" advTm="890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30990"/>
            <a:ext cx="4135902" cy="332700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1185004"/>
              </p:ext>
            </p:extLst>
          </p:nvPr>
        </p:nvGraphicFramePr>
        <p:xfrm>
          <a:off x="4121834" y="-14067"/>
          <a:ext cx="8070166" cy="6857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0058"/>
                <a:gridCol w="4030108"/>
              </a:tblGrid>
              <a:tr h="6017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THEORY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3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Child Psychology And Child Development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Language And Communication Skills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9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Early Childhood Education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Parent Counseling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3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Teaching Devices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Nutrition,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 Child Health And First Aid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9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Creativity And Craft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School Administration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17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  <a:ea typeface="+mn-ea"/>
                          <a:cs typeface="+mn-cs"/>
                        </a:rPr>
                        <a:t>PRACTICALS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09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English Album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Math Album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9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Group Activity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General Knowledge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9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Teaching Aids (Flash Cards)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Origami Album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9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Scrap Album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Scroll Box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9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SCROLL BOX/Chart/Model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Minion Pro SmBd" panose="02040603060306020203" pitchFamily="18" charset="0"/>
                        </a:rPr>
                        <a:t>Record Book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Minion Pro SmBd" panose="02040603060306020203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6253"/>
            <a:ext cx="4135902" cy="3557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8533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247">
        <p:blinds dir="vert"/>
      </p:transition>
    </mc:Choice>
    <mc:Fallback>
      <p:transition spd="slow" advClick="0" advTm="624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715488783"/>
              </p:ext>
            </p:extLst>
          </p:nvPr>
        </p:nvGraphicFramePr>
        <p:xfrm>
          <a:off x="1071489" y="464235"/>
          <a:ext cx="10049022" cy="5655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738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928">
        <p14:vortex dir="r"/>
      </p:transition>
    </mc:Choice>
    <mc:Fallback>
      <p:transition spd="slow" advClick="0" advTm="9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788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1116">
        <p14:flash/>
      </p:transition>
    </mc:Choice>
    <mc:Fallback>
      <p:transition spd="slow" advClick="0" advTm="11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1" y="-17060"/>
            <a:ext cx="12192000" cy="6875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0665" y="313895"/>
            <a:ext cx="7043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COMPUTER COURSES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155143">
            <a:off x="4655253" y="3956440"/>
            <a:ext cx="1322606" cy="10249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>
                <a:gd name="adj" fmla="val 54525"/>
              </a:avLst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DTP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61294">
            <a:off x="7155056" y="2447134"/>
            <a:ext cx="1451696" cy="9318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>
                <a:gd name="adj" fmla="val 51003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DCA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394035">
            <a:off x="5446783" y="3134536"/>
            <a:ext cx="1858854" cy="981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>
                <a:gd name="adj" fmla="val 27323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SOFTWARE </a:t>
            </a:r>
          </a:p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SPECIALIZATIONS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961294">
            <a:off x="9523253" y="1241727"/>
            <a:ext cx="1451696" cy="881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>
                <a:gd name="adj" fmla="val 44786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DCA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961294">
            <a:off x="10560275" y="603962"/>
            <a:ext cx="1451696" cy="8700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>
                <a:gd name="adj" fmla="val 44786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PGDCA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155143">
            <a:off x="8088274" y="1769405"/>
            <a:ext cx="1723798" cy="10249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>
                <a:gd name="adj" fmla="val 54525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ANIMATION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2579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309">
        <p14:prism isContent="1"/>
      </p:transition>
    </mc:Choice>
    <mc:Fallback>
      <p:transition spd="slow" advTm="173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556" y="3416808"/>
            <a:ext cx="3841128" cy="3419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434049" y="-212162"/>
            <a:ext cx="3438145" cy="3841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91664" y="-391666"/>
            <a:ext cx="3438147" cy="4221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00811" y="3037333"/>
            <a:ext cx="3419856" cy="4221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3685" y="0"/>
            <a:ext cx="4085491" cy="341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3684" y="3438143"/>
            <a:ext cx="4085492" cy="339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5885888"/>
      </p:ext>
    </p:extLst>
  </p:cSld>
  <p:clrMapOvr>
    <a:masterClrMapping/>
  </p:clrMapOvr>
  <p:transition spd="slow" advClick="0" advTm="19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00501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014" y="1"/>
            <a:ext cx="61869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80295" y="506855"/>
            <a:ext cx="63117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baseline="30000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2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Floor, Lazar </a:t>
            </a:r>
            <a:r>
              <a:rPr lang="en-US" sz="32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Complex,</a:t>
            </a:r>
          </a:p>
          <a:p>
            <a:pPr algn="ctr">
              <a:lnSpc>
                <a:spcPct val="200000"/>
              </a:lnSpc>
            </a:pPr>
            <a:r>
              <a:rPr lang="en-US" sz="32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</a:t>
            </a:r>
            <a:r>
              <a:rPr lang="en-US" sz="32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</a:t>
            </a:r>
            <a:r>
              <a:rPr lang="en-US" sz="32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Bank, Market Road Marthandam.</a:t>
            </a:r>
          </a:p>
          <a:p>
            <a:pPr algn="ctr">
              <a:lnSpc>
                <a:spcPct val="200000"/>
              </a:lnSpc>
            </a:pPr>
            <a:r>
              <a:rPr lang="en-US" sz="32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K.K.DIST.</a:t>
            </a:r>
          </a:p>
          <a:p>
            <a:pPr algn="ctr">
              <a:lnSpc>
                <a:spcPct val="200000"/>
              </a:lnSpc>
            </a:pPr>
            <a:r>
              <a:rPr lang="en-US" sz="32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: 04651-274615, 9943627615, 9384731369 </a:t>
            </a:r>
            <a:endParaRPr lang="en-US" sz="32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61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11025">
        <p14:shred/>
      </p:transition>
    </mc:Choice>
    <mc:Fallback>
      <p:transition spd="slow" advClick="0" advTm="110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086007" cy="6854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5376" y="3748"/>
            <a:ext cx="6105993" cy="6854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5376" y="238625"/>
            <a:ext cx="59191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dobe Garamond Pro Bold" panose="02020702060506020403" pitchFamily="18" charset="0"/>
              </a:rPr>
              <a:t>1. University Courses</a:t>
            </a:r>
          </a:p>
          <a:p>
            <a:pPr>
              <a:buClr>
                <a:srgbClr val="FFFF00"/>
              </a:buClr>
            </a:pP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dobe Garamond Pro Bold" panose="02020702060506020403" pitchFamily="18" charset="0"/>
              </a:rPr>
              <a:t>2. Montessori          	Kindergarten TTC</a:t>
            </a:r>
          </a:p>
          <a:p>
            <a:pPr>
              <a:buClr>
                <a:srgbClr val="FFFF00"/>
              </a:buClr>
            </a:pP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dobe Garamond Pro Bold" panose="02020702060506020403" pitchFamily="18" charset="0"/>
              </a:rPr>
              <a:t>3. Computer Courses</a:t>
            </a:r>
          </a:p>
          <a:p>
            <a:pPr>
              <a:buClr>
                <a:srgbClr val="FFFF00"/>
              </a:buClr>
            </a:pP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dobe Garamond Pro Bold" panose="02020702060506020403" pitchFamily="18" charset="0"/>
              </a:rPr>
              <a:t>4. Spoken English</a:t>
            </a:r>
          </a:p>
          <a:p>
            <a:pPr>
              <a:buClr>
                <a:srgbClr val="FFFF00"/>
              </a:buClr>
            </a:pP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dobe Garamond Pro Bold" panose="02020702060506020403" pitchFamily="18" charset="0"/>
              </a:rPr>
              <a:t>5. Soft Skills</a:t>
            </a:r>
          </a:p>
          <a:p>
            <a:pPr>
              <a:buClr>
                <a:srgbClr val="FFFF00"/>
              </a:buClr>
            </a:pP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dobe Garamond Pro Bold" panose="02020702060506020403" pitchFamily="18" charset="0"/>
              </a:rPr>
              <a:t>6.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dobe Garamond Pro Bold" panose="02020702060506020403" pitchFamily="18" charset="0"/>
              </a:rPr>
              <a:t>Competitve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dobe Garamond Pro Bold" panose="02020702060506020403" pitchFamily="18" charset="0"/>
              </a:rPr>
              <a:t> Exams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dobe Garamond Pro Bold" panose="020207020605060204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6808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9131">
        <p14:flash/>
      </p:transition>
    </mc:Choice>
    <mc:Fallback>
      <p:transition spd="slow" advClick="0" advTm="91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1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990600"/>
            <a:ext cx="121920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2211" y="2729139"/>
            <a:ext cx="7498079" cy="83099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800" b="1" dirty="0" smtClean="0">
                <a:solidFill>
                  <a:srgbClr val="3123E1"/>
                </a:solidFill>
                <a:effectLst>
                  <a:outerShdw blurRad="50800" dist="38100" dir="10800000" algn="r" rotWithShape="0">
                    <a:srgbClr val="3123E1">
                      <a:alpha val="40000"/>
                    </a:srgbClr>
                  </a:outerShdw>
                </a:effectLst>
                <a:latin typeface="Adobe Caslon Pro Bold" panose="0205070206050A020403" pitchFamily="18" charset="0"/>
              </a:rPr>
              <a:t>UNIVERSITY COURSES</a:t>
            </a:r>
            <a:endParaRPr lang="en-US" sz="4800" b="1" dirty="0">
              <a:solidFill>
                <a:srgbClr val="3123E1"/>
              </a:solidFill>
              <a:effectLst>
                <a:outerShdw blurRad="50800" dist="38100" dir="10800000" algn="r" rotWithShape="0">
                  <a:srgbClr val="3123E1">
                    <a:alpha val="40000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445" y="2240715"/>
            <a:ext cx="1807844" cy="1807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8302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2407">
        <p14:ripple/>
      </p:transition>
    </mc:Choice>
    <mc:Fallback>
      <p:transition spd="slow" advClick="0" advTm="2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9482" y="1534380"/>
            <a:ext cx="105507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BA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(Tamil &amp; English)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B.SC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(maths, physics, Chemistry, Botany, Zoology, costume Design and fashion Technology, visual communications, Computer Science, Catering science &amp; Hotel Mgnt, Information Tech)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B.Com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BBA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(logistics &amp; Supply chain Mgnt, Shipping &amp; Port Mgnt, Airline &amp; Airport Mgnt, Airport &amp; Customer Care Mgnt, International Shipping &amp; Aircarge Mgnt)</a:t>
            </a:r>
          </a:p>
          <a:p>
            <a:pPr marL="342900" indent="-342900">
              <a:buAutoNum type="arabicPeriod"/>
            </a:pP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BCA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BSW</a:t>
            </a:r>
          </a:p>
          <a:p>
            <a:endParaRPr lang="en-US" sz="4000" b="1" u="sng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7373" y="520505"/>
            <a:ext cx="4417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UG COURSES</a:t>
            </a:r>
            <a:r>
              <a:rPr lang="en-US" dirty="0" smtClean="0"/>
              <a:t>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16517630"/>
      </p:ext>
    </p:extLst>
  </p:cSld>
  <p:clrMapOvr>
    <a:masterClrMapping/>
  </p:clrMapOvr>
  <p:transition spd="slow" advClick="0" advTm="1266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1" y="1271118"/>
            <a:ext cx="1087432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u="sng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rgbClr val="FFFF00"/>
                </a:solidFill>
              </a:rPr>
              <a:t>MA </a:t>
            </a:r>
            <a:r>
              <a:rPr lang="en-US" sz="2400" b="1" dirty="0" smtClean="0">
                <a:solidFill>
                  <a:srgbClr val="FFFF00"/>
                </a:solidFill>
              </a:rPr>
              <a:t>(Tamil &amp; English, History, Economics, Police Administration, Journalism and mass Communication)</a:t>
            </a:r>
          </a:p>
          <a:p>
            <a:pPr marL="342900" indent="-342900">
              <a:buFontTx/>
              <a:buAutoNum type="arabicPeriod"/>
            </a:pPr>
            <a:r>
              <a:rPr lang="en-US" sz="4000" b="1" dirty="0" smtClean="0">
                <a:solidFill>
                  <a:srgbClr val="FFFF00"/>
                </a:solidFill>
              </a:rPr>
              <a:t>MSC </a:t>
            </a:r>
            <a:r>
              <a:rPr lang="en-US" sz="2400" b="1" dirty="0" smtClean="0">
                <a:solidFill>
                  <a:srgbClr val="FFFF00"/>
                </a:solidFill>
              </a:rPr>
              <a:t>(Maths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smtClean="0">
                <a:solidFill>
                  <a:srgbClr val="FFFF00"/>
                </a:solidFill>
              </a:rPr>
              <a:t>Physics</a:t>
            </a:r>
            <a:r>
              <a:rPr lang="en-US" sz="2400" b="1" dirty="0">
                <a:solidFill>
                  <a:srgbClr val="FFFF00"/>
                </a:solidFill>
              </a:rPr>
              <a:t>, Chemistry, Botany, Zoology</a:t>
            </a:r>
            <a:r>
              <a:rPr lang="en-US" sz="2400" b="1" dirty="0" smtClean="0">
                <a:solidFill>
                  <a:srgbClr val="FFFF00"/>
                </a:solidFill>
              </a:rPr>
              <a:t>, Environment Science, Bio-informatics, Computer </a:t>
            </a:r>
            <a:r>
              <a:rPr lang="en-US" sz="2400" b="1" dirty="0">
                <a:solidFill>
                  <a:srgbClr val="FFFF00"/>
                </a:solidFill>
              </a:rPr>
              <a:t>Science, </a:t>
            </a:r>
            <a:r>
              <a:rPr lang="en-US" sz="2400" b="1" dirty="0" smtClean="0">
                <a:solidFill>
                  <a:srgbClr val="FFFF00"/>
                </a:solidFill>
              </a:rPr>
              <a:t>Applied Psychology, Geography, </a:t>
            </a:r>
            <a:r>
              <a:rPr lang="en-US" sz="2400" b="1" dirty="0">
                <a:solidFill>
                  <a:srgbClr val="FFFF00"/>
                </a:solidFill>
              </a:rPr>
              <a:t>Information </a:t>
            </a:r>
            <a:r>
              <a:rPr lang="en-US" sz="2400" b="1" dirty="0" smtClean="0">
                <a:solidFill>
                  <a:srgbClr val="FFFF00"/>
                </a:solidFill>
              </a:rPr>
              <a:t>Tech.)</a:t>
            </a:r>
            <a:endParaRPr lang="en-US" sz="4400" b="1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rgbClr val="FFFF00"/>
                </a:solidFill>
              </a:rPr>
              <a:t>M.Com., M.Com (CA)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rgbClr val="FFFF00"/>
                </a:solidFill>
              </a:rPr>
              <a:t>MBA </a:t>
            </a:r>
            <a:r>
              <a:rPr lang="en-US" sz="2800" b="1" dirty="0" smtClean="0">
                <a:solidFill>
                  <a:srgbClr val="FFFF00"/>
                </a:solidFill>
              </a:rPr>
              <a:t>(20 Specializations</a:t>
            </a:r>
            <a:r>
              <a:rPr lang="en-US" sz="2800" b="1" dirty="0" smtClean="0">
                <a:solidFill>
                  <a:srgbClr val="FFFF00"/>
                </a:solidFill>
              </a:rPr>
              <a:t>)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rgbClr val="FFFF00"/>
                </a:solidFill>
              </a:rPr>
              <a:t>MCA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rgbClr val="FFFF00"/>
                </a:solidFill>
              </a:rPr>
              <a:t>MSW</a:t>
            </a:r>
          </a:p>
          <a:p>
            <a:pPr marL="342900" indent="-342900">
              <a:buAutoNum type="arabicPeriod"/>
            </a:pP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511" y="444808"/>
            <a:ext cx="5190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PG COURSES</a:t>
            </a:r>
            <a:endParaRPr lang="en-US" sz="6600" b="1" u="sng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73273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13532">
        <p15:prstTrans prst="pageCurlDouble"/>
      </p:transition>
    </mc:Choice>
    <mc:Fallback>
      <p:transition spd="slow" advClick="0" advTm="13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MBA (20 Specializations)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3411" y="1260849"/>
            <a:ext cx="5992906" cy="53147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b="1" dirty="0" smtClean="0">
                <a:solidFill>
                  <a:srgbClr val="002060"/>
                </a:solidFill>
              </a:rPr>
              <a:t>General</a:t>
            </a:r>
          </a:p>
          <a:p>
            <a:pPr>
              <a:buFont typeface="Wingdings" pitchFamily="2" charset="2"/>
              <a:buChar char="Ø"/>
            </a:pPr>
            <a:r>
              <a:rPr lang="en-US" sz="3000" b="1" dirty="0" err="1" smtClean="0">
                <a:solidFill>
                  <a:srgbClr val="002060"/>
                </a:solidFill>
              </a:rPr>
              <a:t>Finacial</a:t>
            </a:r>
            <a:r>
              <a:rPr lang="en-US" sz="3000" b="1" dirty="0" smtClean="0">
                <a:solidFill>
                  <a:srgbClr val="002060"/>
                </a:solidFill>
              </a:rPr>
              <a:t> Management</a:t>
            </a:r>
          </a:p>
          <a:p>
            <a:pPr>
              <a:buFont typeface="Wingdings" pitchFamily="2" charset="2"/>
              <a:buChar char="Ø"/>
            </a:pPr>
            <a:r>
              <a:rPr lang="en-US" sz="3000" b="1" dirty="0" smtClean="0">
                <a:solidFill>
                  <a:srgbClr val="002060"/>
                </a:solidFill>
              </a:rPr>
              <a:t>Hospital Management</a:t>
            </a:r>
          </a:p>
          <a:p>
            <a:pPr>
              <a:buFont typeface="Wingdings" pitchFamily="2" charset="2"/>
              <a:buChar char="Ø"/>
            </a:pPr>
            <a:r>
              <a:rPr lang="en-US" sz="3000" b="1" dirty="0" smtClean="0">
                <a:solidFill>
                  <a:srgbClr val="002060"/>
                </a:solidFill>
              </a:rPr>
              <a:t>Export Management</a:t>
            </a:r>
          </a:p>
          <a:p>
            <a:pPr>
              <a:buFont typeface="Wingdings" pitchFamily="2" charset="2"/>
              <a:buChar char="Ø"/>
            </a:pP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Enterpreneurship</a:t>
            </a:r>
            <a:endParaRPr lang="en-US" sz="3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000" b="1" dirty="0" err="1" smtClean="0">
                <a:solidFill>
                  <a:srgbClr val="002060"/>
                </a:solidFill>
              </a:rPr>
              <a:t>Finacial</a:t>
            </a:r>
            <a:r>
              <a:rPr lang="en-US" sz="3000" b="1" dirty="0" smtClean="0">
                <a:solidFill>
                  <a:srgbClr val="002060"/>
                </a:solidFill>
              </a:rPr>
              <a:t> Services</a:t>
            </a:r>
          </a:p>
          <a:p>
            <a:pPr>
              <a:buFont typeface="Wingdings" pitchFamily="2" charset="2"/>
              <a:buChar char="Ø"/>
            </a:pPr>
            <a:r>
              <a:rPr lang="en-US" sz="3000" b="1" dirty="0" smtClean="0">
                <a:solidFill>
                  <a:srgbClr val="002060"/>
                </a:solidFill>
              </a:rPr>
              <a:t>Human </a:t>
            </a:r>
            <a:r>
              <a:rPr lang="en-US" sz="3000" b="1" dirty="0" err="1" smtClean="0">
                <a:solidFill>
                  <a:srgbClr val="002060"/>
                </a:solidFill>
              </a:rPr>
              <a:t>Resourse</a:t>
            </a:r>
            <a:endParaRPr lang="en-US" sz="3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000" b="1" dirty="0" smtClean="0">
                <a:solidFill>
                  <a:srgbClr val="002060"/>
                </a:solidFill>
              </a:rPr>
              <a:t>International </a:t>
            </a:r>
            <a:r>
              <a:rPr lang="en-US" sz="3000" b="1" dirty="0" err="1" smtClean="0">
                <a:solidFill>
                  <a:srgbClr val="002060"/>
                </a:solidFill>
              </a:rPr>
              <a:t>Bussiness</a:t>
            </a:r>
            <a:endParaRPr lang="en-US" sz="3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000" b="1" dirty="0" smtClean="0">
                <a:solidFill>
                  <a:srgbClr val="002060"/>
                </a:solidFill>
              </a:rPr>
              <a:t>Information System</a:t>
            </a:r>
          </a:p>
          <a:p>
            <a:pPr>
              <a:buFont typeface="Wingdings" pitchFamily="2" charset="2"/>
              <a:buChar char="Ø"/>
            </a:pPr>
            <a:r>
              <a:rPr lang="en-US" sz="3000" b="1" dirty="0" smtClean="0">
                <a:solidFill>
                  <a:srgbClr val="002060"/>
                </a:solidFill>
              </a:rPr>
              <a:t>Retail </a:t>
            </a:r>
            <a:r>
              <a:rPr lang="en-US" sz="3000" b="1" dirty="0" err="1" smtClean="0">
                <a:solidFill>
                  <a:srgbClr val="002060"/>
                </a:solidFill>
              </a:rPr>
              <a:t>Mangement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78824" y="1447798"/>
            <a:ext cx="6468035" cy="541020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Tourism </a:t>
            </a:r>
            <a:r>
              <a:rPr lang="en-US" sz="2800" b="1" dirty="0" smtClean="0">
                <a:solidFill>
                  <a:srgbClr val="002060"/>
                </a:solidFill>
              </a:rPr>
              <a:t>&amp; </a:t>
            </a:r>
            <a:r>
              <a:rPr lang="en-US" sz="2800" b="1" dirty="0" err="1" smtClean="0">
                <a:solidFill>
                  <a:srgbClr val="002060"/>
                </a:solidFill>
              </a:rPr>
              <a:t>Hotal</a:t>
            </a:r>
            <a:r>
              <a:rPr lang="en-US" sz="2800" b="1" dirty="0" smtClean="0">
                <a:solidFill>
                  <a:srgbClr val="002060"/>
                </a:solidFill>
              </a:rPr>
              <a:t> Management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Investment Management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Market Management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Project Management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Banking &amp; Finance Management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Technology Management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Finance and Account Detail Management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Logistic &amp; Supply Chain Management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Airline and Airport Management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rgbClr val="002060"/>
              </a:solidFill>
            </a:endParaRP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0488" y="436097"/>
            <a:ext cx="580995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PG DIPLOMA COURSES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8659" y="1827789"/>
            <a:ext cx="84546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00FFFF"/>
                </a:solidFill>
              </a:rPr>
              <a:t>BIO INFORMATICS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00FFFF"/>
                </a:solidFill>
              </a:rPr>
              <a:t>COMPUTER APPLICATIONS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00FFFF"/>
                </a:solidFill>
              </a:rPr>
              <a:t>INSURANCE MANAGEMENT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00FFFF"/>
                </a:solidFill>
              </a:rPr>
              <a:t>COMMUNICATIVE ENGLISH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00FFFF"/>
                </a:solidFill>
              </a:rPr>
              <a:t>INTERNATIONAL BUSINESS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00FFFF"/>
                </a:solidFill>
              </a:rPr>
              <a:t>FIRE &amp; SAFETY MANAGEMENT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00FFFF"/>
                </a:solidFill>
              </a:rPr>
              <a:t>LOGISTICS &amp; SUPPLY CHAIN MANAGEMENT</a:t>
            </a:r>
            <a:endParaRPr lang="en-US" sz="3200" b="1" dirty="0">
              <a:solidFill>
                <a:srgbClr val="00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94265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5336">
        <p15:prstTrans prst="airplane"/>
      </p:transition>
    </mc:Choice>
    <mc:Fallback>
      <p:transition spd="slow" advClick="0" advTm="25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3364308" cy="6866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75619" y="165776"/>
            <a:ext cx="8488907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gradFill>
                  <a:gsLst>
                    <a:gs pos="0">
                      <a:srgbClr val="FFFF00"/>
                    </a:gs>
                    <a:gs pos="43364">
                      <a:srgbClr val="FFFF00"/>
                    </a:gs>
                    <a:gs pos="74000">
                      <a:srgbClr val="FF0000"/>
                    </a:gs>
                    <a:gs pos="83000">
                      <a:srgbClr val="FF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Algerian" panose="04020705040A02060702" pitchFamily="82" charset="0"/>
              </a:rPr>
              <a:t>MODERN INTEGRATED SYSTEM </a:t>
            </a:r>
          </a:p>
          <a:p>
            <a:pPr algn="ctr"/>
            <a:r>
              <a:rPr lang="en-US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AE663"/>
                </a:solidFill>
                <a:latin typeface="Algerian" panose="04020705040A02060702" pitchFamily="82" charset="0"/>
              </a:rPr>
              <a:t>(MONTESSORI KINDERGARTEN &amp;</a:t>
            </a:r>
            <a:r>
              <a:rPr lang="en-US" sz="44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AE663"/>
                </a:solidFill>
                <a:latin typeface="Algerian" panose="04020705040A02060702" pitchFamily="82" charset="0"/>
              </a:rPr>
              <a:t>NURSeRY</a:t>
            </a:r>
            <a:r>
              <a:rPr lang="en-US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AE663"/>
                </a:solidFill>
                <a:latin typeface="Algerian" panose="04020705040A02060702" pitchFamily="82" charset="0"/>
              </a:rPr>
              <a:t>)</a:t>
            </a:r>
          </a:p>
          <a:p>
            <a:pPr algn="ctr"/>
            <a:r>
              <a:rPr lang="en-US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AE663"/>
                </a:solidFill>
                <a:latin typeface="Algerian" panose="04020705040A02060702" pitchFamily="82" charset="0"/>
              </a:rPr>
              <a:t>Teacher training courses</a:t>
            </a:r>
            <a:endParaRPr lang="en-US" sz="6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3AE663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0283"/>
            <a:ext cx="4516778" cy="3399834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23914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881">
        <p15:prstTrans prst="wind"/>
      </p:transition>
    </mc:Choice>
    <mc:Fallback>
      <p:transition spd="slow" advClick="0" advTm="88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0036" y="2319592"/>
            <a:ext cx="77519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8F6DA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MONTESSORI DIPLOMA AND ADVANCED DIPLOMA COURSES</a:t>
            </a:r>
            <a:endParaRPr lang="en-US" sz="5400" b="1" dirty="0">
              <a:ln w="12700">
                <a:solidFill>
                  <a:srgbClr val="08F6DA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6487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40">
        <p14:doors dir="vert"/>
      </p:transition>
    </mc:Choice>
    <mc:Fallback>
      <p:transition spd="slow" advClick="0" advTm="3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2.2|2.2|1.8|2.1|2.2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|2.9|2.3|2|2.5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8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1.8|1.9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1.8|2.3|2.2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|2.1|1.8|2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|3.2|3|3.4|3.2|3.4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2.7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2.2|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713</TotalTime>
  <Words>388</Words>
  <Application>Microsoft Office PowerPoint</Application>
  <PresentationFormat>Custom</PresentationFormat>
  <Paragraphs>104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Slide 1</vt:lpstr>
      <vt:lpstr>Slide 2</vt:lpstr>
      <vt:lpstr>Slide 3</vt:lpstr>
      <vt:lpstr>Slide 4</vt:lpstr>
      <vt:lpstr>Slide 5</vt:lpstr>
      <vt:lpstr>MBA (20 Specializations)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mtl</cp:lastModifiedBy>
  <cp:revision>148</cp:revision>
  <dcterms:created xsi:type="dcterms:W3CDTF">2019-09-16T08:37:23Z</dcterms:created>
  <dcterms:modified xsi:type="dcterms:W3CDTF">2019-10-28T07:14:13Z</dcterms:modified>
</cp:coreProperties>
</file>